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72" r:id="rId7"/>
    <p:sldId id="274" r:id="rId8"/>
    <p:sldId id="284" r:id="rId9"/>
    <p:sldId id="288" r:id="rId10"/>
    <p:sldId id="285" r:id="rId11"/>
    <p:sldId id="286" r:id="rId12"/>
    <p:sldId id="287" r:id="rId13"/>
    <p:sldId id="275" r:id="rId14"/>
    <p:sldId id="276" r:id="rId15"/>
    <p:sldId id="277" r:id="rId16"/>
    <p:sldId id="279" r:id="rId17"/>
    <p:sldId id="281" r:id="rId18"/>
    <p:sldId id="283" r:id="rId19"/>
    <p:sldId id="261" r:id="rId20"/>
    <p:sldId id="273" r:id="rId21"/>
    <p:sldId id="262" r:id="rId22"/>
    <p:sldId id="263" r:id="rId23"/>
    <p:sldId id="264" r:id="rId24"/>
    <p:sldId id="265" r:id="rId25"/>
    <p:sldId id="269" r:id="rId26"/>
    <p:sldId id="270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69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97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55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278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645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48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242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392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296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659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52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750F-A920-4E72-9FB5-DCFA26FB4E98}" type="datetimeFigureOut">
              <a:rPr lang="en-US" smtClean="0"/>
              <a:pPr/>
              <a:t>13-Aug-19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04A7E-F432-4CCC-A267-BC18D6E42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6980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IGNATIA AMARA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Dr.P.R.SAIJI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ASSOCIATE PROFESSOR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DEPT OF MATERIA MEDICA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80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GRIEF---DEEP SIGHING?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SIGHING- PHYSIOLOGICALLY INVOLUNTARY PROCESS.IT ACTS AS A RESETTER FOR RESPIRATORY SYSTEM.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RESPIRATORY RATE</a:t>
            </a:r>
            <a:endParaRPr lang="en-US" dirty="0"/>
          </a:p>
          <a:p>
            <a:r>
              <a:rPr lang="en-US" dirty="0" smtClean="0"/>
              <a:t>GRIEF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HEART BEAT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BRAIN TRIGGERS THE SIGHING MECHANISM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0387576">
            <a:off x="1447800" y="3200400"/>
            <a:ext cx="2133600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36553">
            <a:off x="1429761" y="3810000"/>
            <a:ext cx="2169678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055358" y="2881134"/>
            <a:ext cx="121158" cy="56158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096000" y="4098798"/>
            <a:ext cx="152400" cy="48920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572000" y="4588002"/>
            <a:ext cx="533400" cy="12793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13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DEPRESSION IN RESPIRATORY CENTRES OF BRAIN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TEMPORARILY      SES  CIRCULATION IN BRAIN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ED O2 AND        ED CO2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CHANGE IN HEART BEAT AND RESPIRATION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RESULTS SIGHING TO INHALE MORE AIR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557085" y="1295400"/>
            <a:ext cx="273558" cy="5818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209800" y="2722418"/>
            <a:ext cx="197358" cy="685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4606231" y="2763981"/>
            <a:ext cx="198311" cy="65116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038600" y="519545"/>
            <a:ext cx="484632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914048" y="2086910"/>
            <a:ext cx="484632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914048" y="3505200"/>
            <a:ext cx="484632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920837" y="5149596"/>
            <a:ext cx="484632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5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324600"/>
          </a:xfrm>
        </p:spPr>
        <p:txBody>
          <a:bodyPr/>
          <a:lstStyle/>
          <a:p>
            <a:r>
              <a:rPr lang="en-US" dirty="0" smtClean="0"/>
              <a:t>LUMP IN THROAT IS DUE TO A PROBLEM WITH THE CO-ORDINATION OF THE MUSCLES OF SWALLOWING</a:t>
            </a:r>
          </a:p>
          <a:p>
            <a:r>
              <a:rPr lang="en-US" dirty="0" smtClean="0"/>
              <a:t>SENSORY EXCITABILITY AND MOTOR DEPRESSION</a:t>
            </a:r>
          </a:p>
          <a:p>
            <a:r>
              <a:rPr lang="en-US" dirty="0" smtClean="0"/>
              <a:t>IN SEVERE EMOTIONAL DISTURBANCE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CRICOPHARYNGEAL SPASMS DEVELOPS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sz="4000" dirty="0" smtClean="0"/>
              <a:t>GLOBUS HYSTERICUS</a:t>
            </a:r>
            <a:endParaRPr lang="en-US" sz="4000" dirty="0"/>
          </a:p>
        </p:txBody>
      </p:sp>
      <p:sp>
        <p:nvSpPr>
          <p:cNvPr id="4" name="Down Arrow 3"/>
          <p:cNvSpPr/>
          <p:nvPr/>
        </p:nvSpPr>
        <p:spPr>
          <a:xfrm>
            <a:off x="3387436" y="3657600"/>
            <a:ext cx="661416" cy="1130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7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It is said to be suited to brown haired woman with blue </a:t>
            </a:r>
            <a:r>
              <a:rPr lang="en-US" dirty="0" err="1" smtClean="0"/>
              <a:t>eyes.Ignatia</a:t>
            </a:r>
            <a:r>
              <a:rPr lang="en-US" dirty="0" smtClean="0"/>
              <a:t> individuals tend to be </a:t>
            </a:r>
            <a:r>
              <a:rPr lang="en-US" dirty="0" err="1" smtClean="0"/>
              <a:t>sad,melancholic,constantly</a:t>
            </a:r>
            <a:r>
              <a:rPr lang="en-US" dirty="0" smtClean="0"/>
              <a:t> think about their problems and who often sigh deeply.</a:t>
            </a:r>
          </a:p>
          <a:p>
            <a:r>
              <a:rPr lang="en-US" dirty="0" smtClean="0"/>
              <a:t>Moodiness is also a marked feature –alternate laughter and tears.</a:t>
            </a:r>
          </a:p>
          <a:p>
            <a:r>
              <a:rPr lang="en-US" dirty="0" smtClean="0"/>
              <a:t>The patient tend to be hurried and awkward.</a:t>
            </a:r>
          </a:p>
          <a:p>
            <a:r>
              <a:rPr lang="en-US" dirty="0" smtClean="0"/>
              <a:t>Facial </a:t>
            </a:r>
            <a:r>
              <a:rPr lang="en-US" dirty="0" err="1" smtClean="0"/>
              <a:t>colour</a:t>
            </a:r>
            <a:r>
              <a:rPr lang="en-US" dirty="0" smtClean="0"/>
              <a:t> changes are frequent----deadly pallor contrasting with easy flushing.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39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Extreme irritability and </a:t>
            </a:r>
            <a:r>
              <a:rPr lang="en-US" dirty="0" err="1" smtClean="0"/>
              <a:t>hyperaesthesia</a:t>
            </a:r>
            <a:r>
              <a:rPr lang="en-US" dirty="0" smtClean="0"/>
              <a:t> of all the senses ----      to emotions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to pain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to smells especially </a:t>
            </a:r>
            <a:r>
              <a:rPr lang="en-US" dirty="0" err="1" smtClean="0"/>
              <a:t>tobaco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Pain </a:t>
            </a:r>
            <a:r>
              <a:rPr lang="en-US" dirty="0" err="1" smtClean="0"/>
              <a:t>insmall</a:t>
            </a:r>
            <a:r>
              <a:rPr lang="en-US" dirty="0" smtClean="0"/>
              <a:t> spots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Periodicity of complaints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Spasmodic and hysterical complaints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Relaxation-----------piles prolapsed with every stool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         sensation of stomach is relaxed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       prolapses </a:t>
            </a:r>
            <a:r>
              <a:rPr lang="en-US" dirty="0" err="1" smtClean="0"/>
              <a:t>ani</a:t>
            </a:r>
            <a:r>
              <a:rPr lang="en-US" dirty="0" smtClean="0"/>
              <a:t> from moderate straining at </a:t>
            </a:r>
            <a:r>
              <a:rPr lang="en-US" dirty="0" err="1" smtClean="0"/>
              <a:t>stool,lifting</a:t>
            </a:r>
            <a:r>
              <a:rPr lang="en-US" dirty="0" smtClean="0"/>
              <a:t> or stooping.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98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CONTRADICTORY SYMPTOMS</a:t>
            </a:r>
          </a:p>
          <a:p>
            <a:r>
              <a:rPr lang="en-US" dirty="0" smtClean="0"/>
              <a:t>the </a:t>
            </a:r>
            <a:r>
              <a:rPr lang="en-US" dirty="0"/>
              <a:t>roaring in ears &gt; by </a:t>
            </a:r>
            <a:r>
              <a:rPr lang="en-US" dirty="0" smtClean="0"/>
              <a:t>music</a:t>
            </a:r>
          </a:p>
          <a:p>
            <a:r>
              <a:rPr lang="en-US" dirty="0" smtClean="0"/>
              <a:t> </a:t>
            </a:r>
            <a:r>
              <a:rPr lang="en-US" dirty="0"/>
              <a:t>the piles &gt; when </a:t>
            </a:r>
            <a:r>
              <a:rPr lang="en-US" dirty="0" smtClean="0"/>
              <a:t>walking</a:t>
            </a:r>
          </a:p>
          <a:p>
            <a:r>
              <a:rPr lang="en-US" dirty="0" smtClean="0"/>
              <a:t> </a:t>
            </a:r>
            <a:r>
              <a:rPr lang="en-US" dirty="0"/>
              <a:t>sore throat feels &gt; when </a:t>
            </a:r>
            <a:r>
              <a:rPr lang="en-US" dirty="0" smtClean="0"/>
              <a:t>swallowing</a:t>
            </a:r>
          </a:p>
          <a:p>
            <a:r>
              <a:rPr lang="en-US" dirty="0" smtClean="0"/>
              <a:t> </a:t>
            </a:r>
            <a:r>
              <a:rPr lang="en-US" dirty="0"/>
              <a:t>empty feeling in stomach not &gt; by </a:t>
            </a:r>
            <a:r>
              <a:rPr lang="en-US" dirty="0" smtClean="0"/>
              <a:t>eating</a:t>
            </a:r>
          </a:p>
          <a:p>
            <a:r>
              <a:rPr lang="en-US" dirty="0" smtClean="0"/>
              <a:t> </a:t>
            </a:r>
            <a:r>
              <a:rPr lang="en-US" dirty="0"/>
              <a:t>cough &lt; the more he </a:t>
            </a:r>
            <a:r>
              <a:rPr lang="en-US" dirty="0" smtClean="0"/>
              <a:t>coughs</a:t>
            </a:r>
          </a:p>
          <a:p>
            <a:r>
              <a:rPr lang="en-US" dirty="0"/>
              <a:t>cough on standing still during a walk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sexual </a:t>
            </a:r>
            <a:r>
              <a:rPr lang="en-US" dirty="0"/>
              <a:t>desire with </a:t>
            </a:r>
            <a:r>
              <a:rPr lang="en-US" dirty="0" smtClean="0"/>
              <a:t>impotency</a:t>
            </a:r>
          </a:p>
          <a:p>
            <a:r>
              <a:rPr lang="en-US" dirty="0" smtClean="0"/>
              <a:t> </a:t>
            </a:r>
            <a:r>
              <a:rPr lang="en-US" b="1" i="1" dirty="0"/>
              <a:t>thirst during a chill</a:t>
            </a:r>
            <a:r>
              <a:rPr lang="en-US" b="1" dirty="0"/>
              <a:t>,</a:t>
            </a:r>
            <a:r>
              <a:rPr lang="en-US" dirty="0"/>
              <a:t> no thirst during the </a:t>
            </a:r>
            <a:r>
              <a:rPr lang="en-US" dirty="0" smtClean="0"/>
              <a:t>fever</a:t>
            </a:r>
          </a:p>
          <a:p>
            <a:r>
              <a:rPr lang="en-US" dirty="0" smtClean="0"/>
              <a:t> </a:t>
            </a:r>
            <a:r>
              <a:rPr lang="en-US" dirty="0"/>
              <a:t>the color changes in the face when at rest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spasmodic  </a:t>
            </a:r>
            <a:r>
              <a:rPr lang="en-US" dirty="0"/>
              <a:t>laughter from </a:t>
            </a:r>
            <a:r>
              <a:rPr lang="en-US" dirty="0" smtClean="0"/>
              <a:t>grief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62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AILMENTS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i="1" dirty="0"/>
          </a:p>
          <a:p>
            <a:r>
              <a:rPr lang="en-US" dirty="0" smtClean="0"/>
              <a:t> </a:t>
            </a:r>
            <a:r>
              <a:rPr lang="en-US" i="1" dirty="0"/>
              <a:t>DISSAPPOINTED LOVE</a:t>
            </a:r>
          </a:p>
          <a:p>
            <a:r>
              <a:rPr lang="en-US" dirty="0" smtClean="0"/>
              <a:t> </a:t>
            </a:r>
            <a:r>
              <a:rPr lang="en-US" i="1" dirty="0"/>
              <a:t>GRIEF, HEARING BAD NEWS</a:t>
            </a:r>
          </a:p>
          <a:p>
            <a:r>
              <a:rPr lang="en-US" dirty="0" smtClean="0"/>
              <a:t> </a:t>
            </a:r>
            <a:r>
              <a:rPr lang="en-US" b="1" i="1" dirty="0"/>
              <a:t>RESERVED DISPLEASURE</a:t>
            </a:r>
          </a:p>
          <a:p>
            <a:r>
              <a:rPr lang="en-US" dirty="0" smtClean="0"/>
              <a:t> </a:t>
            </a:r>
            <a:r>
              <a:rPr lang="en-US" b="1" i="1" dirty="0"/>
              <a:t>SUPPRESSED MENTAL SUFFERING</a:t>
            </a:r>
          </a:p>
          <a:p>
            <a:r>
              <a:rPr lang="en-US" dirty="0" smtClean="0"/>
              <a:t> </a:t>
            </a:r>
            <a:r>
              <a:rPr lang="en-US" b="1" i="1" dirty="0"/>
              <a:t>SLIGHTEST CONTRADICTION &amp; BLAME</a:t>
            </a:r>
          </a:p>
          <a:p>
            <a:r>
              <a:rPr lang="en-US" dirty="0" smtClean="0"/>
              <a:t> </a:t>
            </a:r>
            <a:r>
              <a:rPr lang="en-US" b="1" i="1" dirty="0"/>
              <a:t>VEXATION</a:t>
            </a:r>
          </a:p>
          <a:p>
            <a:r>
              <a:rPr lang="en-US" dirty="0" smtClean="0"/>
              <a:t> </a:t>
            </a:r>
            <a:r>
              <a:rPr lang="en-US" i="1" dirty="0"/>
              <a:t>FRIGHT</a:t>
            </a:r>
          </a:p>
          <a:p>
            <a:r>
              <a:rPr lang="en-US" dirty="0" smtClean="0"/>
              <a:t> </a:t>
            </a:r>
            <a:r>
              <a:rPr lang="en-US" i="1" dirty="0"/>
              <a:t>SHAME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EXPRESSIONS: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i="1" dirty="0"/>
              <a:t>SILENT GRIEF</a:t>
            </a:r>
          </a:p>
          <a:p>
            <a:r>
              <a:rPr lang="en-US" dirty="0" smtClean="0"/>
              <a:t> </a:t>
            </a:r>
            <a:r>
              <a:rPr lang="en-US" i="1" dirty="0"/>
              <a:t>CRYING</a:t>
            </a:r>
          </a:p>
          <a:p>
            <a:r>
              <a:rPr lang="en-US" dirty="0" smtClean="0"/>
              <a:t> </a:t>
            </a:r>
            <a:r>
              <a:rPr lang="en-US" i="1" dirty="0"/>
              <a:t>INCONSTANT</a:t>
            </a:r>
          </a:p>
          <a:p>
            <a:r>
              <a:rPr lang="en-US" dirty="0" smtClean="0"/>
              <a:t> </a:t>
            </a:r>
            <a:r>
              <a:rPr lang="en-US" i="1" dirty="0"/>
              <a:t>IMPATIENT</a:t>
            </a:r>
          </a:p>
          <a:p>
            <a:r>
              <a:rPr lang="en-US" dirty="0" smtClean="0"/>
              <a:t> </a:t>
            </a:r>
            <a:r>
              <a:rPr lang="en-US" i="1" dirty="0"/>
              <a:t>IRRESOLUTE</a:t>
            </a:r>
          </a:p>
          <a:p>
            <a:r>
              <a:rPr lang="en-US" dirty="0" smtClean="0"/>
              <a:t> </a:t>
            </a:r>
            <a:r>
              <a:rPr lang="en-US" i="1" dirty="0"/>
              <a:t>QUARRELSOME</a:t>
            </a:r>
          </a:p>
          <a:p>
            <a:r>
              <a:rPr lang="en-US" dirty="0" smtClean="0"/>
              <a:t> </a:t>
            </a:r>
            <a:r>
              <a:rPr lang="en-US" i="1" dirty="0"/>
              <a:t>EASILY EXITED TO ANGER</a:t>
            </a:r>
          </a:p>
          <a:p>
            <a:r>
              <a:rPr lang="en-US" dirty="0" smtClean="0"/>
              <a:t> </a:t>
            </a:r>
            <a:r>
              <a:rPr lang="en-US" i="1" dirty="0"/>
              <a:t>PEEVISH</a:t>
            </a:r>
          </a:p>
          <a:p>
            <a:r>
              <a:rPr lang="en-US" dirty="0" smtClean="0"/>
              <a:t> </a:t>
            </a:r>
            <a:r>
              <a:rPr lang="en-US" i="1" dirty="0"/>
              <a:t>CAPRICIOUS</a:t>
            </a:r>
          </a:p>
          <a:p>
            <a:r>
              <a:rPr lang="en-US" dirty="0" smtClean="0"/>
              <a:t> </a:t>
            </a:r>
            <a:r>
              <a:rPr lang="en-US" i="1" dirty="0"/>
              <a:t>AT TIMES RAGES AND TEARS CLOTHES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30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SOMATIZATION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r>
              <a:rPr lang="en-US" dirty="0" smtClean="0"/>
              <a:t> </a:t>
            </a:r>
            <a:r>
              <a:rPr lang="en-US" b="1" i="1" dirty="0"/>
              <a:t>SPASMS</a:t>
            </a:r>
          </a:p>
          <a:p>
            <a:r>
              <a:rPr lang="en-US" dirty="0" smtClean="0"/>
              <a:t> </a:t>
            </a:r>
            <a:r>
              <a:rPr lang="en-US" i="1" dirty="0"/>
              <a:t>SUPPRESSION OF MENSES</a:t>
            </a:r>
          </a:p>
          <a:p>
            <a:r>
              <a:rPr lang="en-US" dirty="0" smtClean="0"/>
              <a:t> </a:t>
            </a:r>
            <a:r>
              <a:rPr lang="en-US" i="1" dirty="0"/>
              <a:t>SPINAL </a:t>
            </a:r>
            <a:r>
              <a:rPr lang="en-US" i="1" dirty="0" smtClean="0"/>
              <a:t>SYMPTOMS</a:t>
            </a:r>
            <a:endParaRPr lang="en-US" i="1" dirty="0"/>
          </a:p>
          <a:p>
            <a:r>
              <a:rPr lang="en-US" dirty="0" smtClean="0"/>
              <a:t> </a:t>
            </a:r>
            <a:r>
              <a:rPr lang="en-US" i="1" dirty="0"/>
              <a:t>SENSATION OF LUMP IN THROAT</a:t>
            </a:r>
          </a:p>
          <a:p>
            <a:r>
              <a:rPr lang="en-US" dirty="0" smtClean="0"/>
              <a:t> </a:t>
            </a:r>
            <a:r>
              <a:rPr lang="en-US" i="1" dirty="0"/>
              <a:t>EMPTY FEELING IN PIT OF STOMACH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7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i="1" dirty="0"/>
              <a:t>If the emotional trauma 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  Recent                                                  </a:t>
            </a:r>
            <a:r>
              <a:rPr lang="en-US" i="1" dirty="0"/>
              <a:t>long time </a:t>
            </a:r>
            <a:endParaRPr lang="en-US" dirty="0"/>
          </a:p>
          <a:p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   </a:t>
            </a:r>
          </a:p>
          <a:p>
            <a:pPr marL="0" indent="0">
              <a:buNone/>
            </a:pPr>
            <a:r>
              <a:rPr lang="en-US" i="1" dirty="0" err="1" smtClean="0"/>
              <a:t>Ignatia</a:t>
            </a:r>
            <a:r>
              <a:rPr lang="en-US" i="1" dirty="0" smtClean="0"/>
              <a:t>                                             </a:t>
            </a:r>
            <a:r>
              <a:rPr lang="en-US" i="1" dirty="0" err="1"/>
              <a:t>Natrum.Mur</a:t>
            </a:r>
            <a:r>
              <a:rPr lang="en-US" i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                                                         (</a:t>
            </a:r>
            <a:r>
              <a:rPr lang="en-US" i="1" dirty="0"/>
              <a:t>recurring grief) 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914400" y="2514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086600" y="2667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72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39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                              IDEALISM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LEADS TO DISAPPOINTMENT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LEADS TO FRUSTRATION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CONFLICTS                 GRIEF</a:t>
            </a:r>
          </a:p>
        </p:txBody>
      </p:sp>
      <p:sp>
        <p:nvSpPr>
          <p:cNvPr id="4" name="Down Arrow 3"/>
          <p:cNvSpPr/>
          <p:nvPr/>
        </p:nvSpPr>
        <p:spPr>
          <a:xfrm>
            <a:off x="3886200" y="533400"/>
            <a:ext cx="33223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86200" y="2362200"/>
            <a:ext cx="3322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114800"/>
            <a:ext cx="3322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05400" y="5600700"/>
            <a:ext cx="978408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28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Bitterness and </a:t>
            </a:r>
            <a:r>
              <a:rPr lang="en-US" b="1" dirty="0" err="1"/>
              <a:t>Masculinisation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                                     When rejected by a loved one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Becomes bitter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          Throws </a:t>
            </a:r>
            <a:r>
              <a:rPr lang="en-US" dirty="0"/>
              <a:t>accusations of how </a:t>
            </a:r>
            <a:r>
              <a:rPr lang="en-US" dirty="0" smtClean="0"/>
              <a:t>unfairly </a:t>
            </a:r>
            <a:r>
              <a:rPr lang="en-US" dirty="0"/>
              <a:t>she has been treated </a:t>
            </a:r>
          </a:p>
          <a:p>
            <a:pPr marL="0" indent="0">
              <a:buNone/>
            </a:pPr>
            <a:r>
              <a:rPr lang="en-US" dirty="0" smtClean="0"/>
              <a:t>             </a:t>
            </a:r>
          </a:p>
          <a:p>
            <a:r>
              <a:rPr lang="en-US" dirty="0" smtClean="0"/>
              <a:t>                      Winning </a:t>
            </a:r>
            <a:r>
              <a:rPr lang="en-US" dirty="0"/>
              <a:t>back her </a:t>
            </a:r>
            <a:r>
              <a:rPr lang="en-US" dirty="0" smtClean="0"/>
              <a:t>affection </a:t>
            </a:r>
            <a:r>
              <a:rPr lang="en-US" dirty="0"/>
              <a:t>is easy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                                1st </a:t>
            </a:r>
            <a:r>
              <a:rPr lang="en-US" dirty="0"/>
              <a:t>an apology,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then </a:t>
            </a:r>
            <a:r>
              <a:rPr lang="en-US" dirty="0"/>
              <a:t>respect her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51460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943600" y="2286000"/>
            <a:ext cx="121158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004178" y="3124200"/>
            <a:ext cx="168021" cy="717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064758" y="4114800"/>
            <a:ext cx="151161" cy="717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19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Those </a:t>
            </a:r>
            <a:r>
              <a:rPr lang="en-US" dirty="0" err="1"/>
              <a:t>ignatia</a:t>
            </a:r>
            <a:r>
              <a:rPr lang="en-US" dirty="0"/>
              <a:t> who have had hard lives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Those </a:t>
            </a:r>
            <a:r>
              <a:rPr lang="en-US" dirty="0" err="1" smtClean="0"/>
              <a:t>ignatia</a:t>
            </a:r>
            <a:r>
              <a:rPr lang="en-US" dirty="0" smtClean="0"/>
              <a:t> who have had hard lives </a:t>
            </a:r>
          </a:p>
          <a:p>
            <a:r>
              <a:rPr lang="en-US" dirty="0" smtClean="0"/>
              <a:t>become </a:t>
            </a:r>
            <a:r>
              <a:rPr lang="en-US" dirty="0"/>
              <a:t>tough &amp; </a:t>
            </a:r>
            <a:r>
              <a:rPr lang="en-US" dirty="0" smtClean="0"/>
              <a:t>bitter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The </a:t>
            </a:r>
            <a:r>
              <a:rPr lang="en-US" dirty="0"/>
              <a:t>tougher – more </a:t>
            </a:r>
            <a:r>
              <a:rPr lang="en-US" dirty="0" smtClean="0"/>
              <a:t>masculine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Masulinised</a:t>
            </a:r>
            <a:r>
              <a:rPr lang="en-US" dirty="0"/>
              <a:t> </a:t>
            </a:r>
            <a:r>
              <a:rPr lang="en-US" dirty="0" err="1"/>
              <a:t>ign</a:t>
            </a:r>
            <a:r>
              <a:rPr lang="en-US" dirty="0"/>
              <a:t> – intellect overwhelms the </a:t>
            </a:r>
            <a:r>
              <a:rPr lang="en-US" dirty="0" smtClean="0"/>
              <a:t>emotion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Masculine </a:t>
            </a:r>
            <a:r>
              <a:rPr lang="en-US" dirty="0" err="1"/>
              <a:t>ignatia</a:t>
            </a:r>
            <a:r>
              <a:rPr lang="en-US" dirty="0"/>
              <a:t> can be confused with </a:t>
            </a:r>
            <a:r>
              <a:rPr lang="en-US" dirty="0" err="1"/>
              <a:t>Nux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</a:p>
          <a:p>
            <a:r>
              <a:rPr lang="en-US" dirty="0"/>
              <a:t>Other tough women confused with </a:t>
            </a:r>
            <a:r>
              <a:rPr lang="en-US" dirty="0" err="1"/>
              <a:t>ign</a:t>
            </a:r>
            <a:r>
              <a:rPr lang="en-US" dirty="0"/>
              <a:t> is </a:t>
            </a:r>
            <a:r>
              <a:rPr lang="en-US" dirty="0" err="1"/>
              <a:t>nat.mur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48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Unrequited Love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liable </a:t>
            </a:r>
            <a:r>
              <a:rPr lang="en-US" dirty="0"/>
              <a:t>to develop infatuation many times </a:t>
            </a:r>
          </a:p>
          <a:p>
            <a:r>
              <a:rPr lang="en-US" dirty="0"/>
              <a:t>and eventually falls madly in love with </a:t>
            </a:r>
            <a:r>
              <a:rPr lang="en-US" dirty="0" smtClean="0"/>
              <a:t>one </a:t>
            </a:r>
            <a:r>
              <a:rPr lang="en-US" dirty="0"/>
              <a:t>of them. </a:t>
            </a:r>
          </a:p>
          <a:p>
            <a:r>
              <a:rPr lang="en-US" dirty="0"/>
              <a:t>Aware of their capacity of being hurt &amp; will avoid relationships until they feel sure that their feelings are reciprocated. </a:t>
            </a:r>
          </a:p>
          <a:p>
            <a:r>
              <a:rPr lang="en-US" dirty="0"/>
              <a:t>If then rejected – grief out of proportion, break down and sob uncontrollably. </a:t>
            </a:r>
          </a:p>
        </p:txBody>
      </p:sp>
    </p:spTree>
    <p:extLst>
      <p:ext uri="{BB962C8B-B14F-4D97-AF65-F5344CB8AC3E}">
        <p14:creationId xmlns="" xmlns:p14="http://schemas.microsoft.com/office/powerpoint/2010/main" val="17172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 err="1"/>
              <a:t>Ignatia</a:t>
            </a:r>
            <a:r>
              <a:rPr lang="en-US" b="1" dirty="0"/>
              <a:t> – may mask her sadness through a brave face.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But when their suppressed emotions crack open 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Dramatic </a:t>
            </a:r>
            <a:r>
              <a:rPr lang="en-US" b="1" dirty="0"/>
              <a:t>emotions </a:t>
            </a:r>
          </a:p>
        </p:txBody>
      </p:sp>
      <p:sp>
        <p:nvSpPr>
          <p:cNvPr id="4" name="Down Arrow 3"/>
          <p:cNvSpPr/>
          <p:nvPr/>
        </p:nvSpPr>
        <p:spPr>
          <a:xfrm>
            <a:off x="3976116" y="1295400"/>
            <a:ext cx="242316" cy="1251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86200" y="3505200"/>
            <a:ext cx="211074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1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CHANGEABLE</a:t>
            </a:r>
          </a:p>
          <a:p>
            <a:r>
              <a:rPr lang="en-US" dirty="0"/>
              <a:t>Love with wrong person</a:t>
            </a:r>
          </a:p>
          <a:p>
            <a:r>
              <a:rPr lang="en-US" dirty="0"/>
              <a:t>Hardworking</a:t>
            </a:r>
          </a:p>
          <a:p>
            <a:r>
              <a:rPr lang="en-US" dirty="0"/>
              <a:t>Aversion to Females</a:t>
            </a:r>
          </a:p>
        </p:txBody>
      </p:sp>
    </p:spTree>
    <p:extLst>
      <p:ext uri="{BB962C8B-B14F-4D97-AF65-F5344CB8AC3E}">
        <p14:creationId xmlns="" xmlns:p14="http://schemas.microsoft.com/office/powerpoint/2010/main" val="11513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/>
              <a:t>SOCIETY </a:t>
            </a:r>
            <a:r>
              <a:rPr lang="en-US" dirty="0" smtClean="0"/>
              <a:t>      DISSATISFACTION                </a:t>
            </a:r>
            <a:r>
              <a:rPr lang="en-US" dirty="0"/>
              <a:t>FAMILY</a:t>
            </a:r>
          </a:p>
          <a:p>
            <a:pPr marL="0" indent="0">
              <a:buNone/>
            </a:pPr>
            <a:r>
              <a:rPr lang="en-US" dirty="0" smtClean="0"/>
              <a:t>                            WORK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Love with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wrong person</a:t>
            </a:r>
          </a:p>
          <a:p>
            <a:pPr marL="0" indent="0">
              <a:buNone/>
            </a:pPr>
            <a:r>
              <a:rPr lang="en-US" dirty="0" smtClean="0"/>
              <a:t>                               Hardworking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Aversion </a:t>
            </a:r>
            <a:r>
              <a:rPr lang="en-US" dirty="0"/>
              <a:t>to Females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                                         Affectionate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Neglected </a:t>
            </a:r>
            <a:r>
              <a:rPr lang="en-US" dirty="0"/>
              <a:t>feeling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Home </a:t>
            </a:r>
            <a:r>
              <a:rPr lang="en-US" dirty="0"/>
              <a:t>sickness</a:t>
            </a:r>
          </a:p>
        </p:txBody>
      </p:sp>
      <p:sp>
        <p:nvSpPr>
          <p:cNvPr id="4" name="Down Arrow 3"/>
          <p:cNvSpPr/>
          <p:nvPr/>
        </p:nvSpPr>
        <p:spPr>
          <a:xfrm>
            <a:off x="1232916" y="2057400"/>
            <a:ext cx="60579" cy="94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657601" y="2667000"/>
            <a:ext cx="83534" cy="1315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862316" y="2286000"/>
            <a:ext cx="121158" cy="281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53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lgerian" pitchFamily="82" charset="0"/>
            </a:endParaRPr>
          </a:p>
          <a:p>
            <a:endParaRPr lang="en-US" dirty="0">
              <a:latin typeface="Algerian" pitchFamily="82" charset="0"/>
            </a:endParaRPr>
          </a:p>
          <a:p>
            <a:endParaRPr lang="en-US" dirty="0" smtClean="0">
              <a:latin typeface="Algerian" pitchFamily="82" charset="0"/>
            </a:endParaRPr>
          </a:p>
          <a:p>
            <a:pPr marL="0" indent="0">
              <a:buNone/>
            </a:pPr>
            <a:r>
              <a:rPr lang="en-US" sz="4000" dirty="0">
                <a:latin typeface="Algerian" pitchFamily="82" charset="0"/>
              </a:rPr>
              <a:t> </a:t>
            </a:r>
            <a:r>
              <a:rPr lang="en-US" sz="4000" dirty="0" smtClean="0">
                <a:latin typeface="Algerian" pitchFamily="82" charset="0"/>
              </a:rPr>
              <a:t>               </a:t>
            </a:r>
            <a:r>
              <a:rPr lang="en-US" sz="4000" smtClean="0">
                <a:latin typeface="Algerian" pitchFamily="82" charset="0"/>
              </a:rPr>
              <a:t>THANK </a:t>
            </a:r>
            <a:r>
              <a:rPr lang="en-US" sz="4000" smtClean="0">
                <a:latin typeface="Algerian" pitchFamily="82" charset="0"/>
              </a:rPr>
              <a:t>YOU</a:t>
            </a:r>
            <a:endParaRPr lang="en-US" sz="4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3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SCIENTIFIC CLASSIFICATION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KINGDOM</a:t>
            </a:r>
            <a:r>
              <a:rPr lang="en-US" dirty="0"/>
              <a:t>: </a:t>
            </a:r>
            <a:r>
              <a:rPr lang="en-US" i="1" dirty="0"/>
              <a:t>PLANTAE </a:t>
            </a:r>
            <a:endParaRPr lang="en-US" dirty="0"/>
          </a:p>
          <a:p>
            <a:r>
              <a:rPr lang="en-US" dirty="0" smtClean="0"/>
              <a:t>DIVISION</a:t>
            </a:r>
            <a:r>
              <a:rPr lang="en-US" dirty="0"/>
              <a:t>: </a:t>
            </a:r>
            <a:r>
              <a:rPr lang="en-US" i="1" dirty="0"/>
              <a:t>MAGNOLIOPHYTA </a:t>
            </a:r>
            <a:endParaRPr lang="en-US" dirty="0"/>
          </a:p>
          <a:p>
            <a:r>
              <a:rPr lang="en-US" dirty="0" smtClean="0"/>
              <a:t>CLASS</a:t>
            </a:r>
            <a:r>
              <a:rPr lang="en-US" dirty="0"/>
              <a:t>: </a:t>
            </a:r>
            <a:r>
              <a:rPr lang="en-US" i="1" dirty="0"/>
              <a:t>MAGNOLIOPSIDA </a:t>
            </a:r>
            <a:endParaRPr lang="en-US" dirty="0"/>
          </a:p>
          <a:p>
            <a:r>
              <a:rPr lang="en-US" dirty="0" smtClean="0"/>
              <a:t>ORDER</a:t>
            </a:r>
            <a:r>
              <a:rPr lang="en-US" dirty="0"/>
              <a:t>: </a:t>
            </a:r>
            <a:r>
              <a:rPr lang="en-US" i="1" dirty="0"/>
              <a:t>GENTIANALES </a:t>
            </a:r>
            <a:endParaRPr lang="en-US" dirty="0"/>
          </a:p>
          <a:p>
            <a:r>
              <a:rPr lang="en-US" dirty="0" smtClean="0"/>
              <a:t>FAMILY</a:t>
            </a:r>
            <a:r>
              <a:rPr lang="en-US" dirty="0"/>
              <a:t>: </a:t>
            </a:r>
            <a:r>
              <a:rPr lang="en-US" i="1" dirty="0"/>
              <a:t>LOGANIACEAE </a:t>
            </a:r>
            <a:endParaRPr lang="en-US" dirty="0"/>
          </a:p>
          <a:p>
            <a:r>
              <a:rPr lang="en-US" dirty="0" smtClean="0"/>
              <a:t>GENUS</a:t>
            </a:r>
            <a:r>
              <a:rPr lang="en-US" dirty="0"/>
              <a:t>: </a:t>
            </a:r>
            <a:r>
              <a:rPr lang="en-US" i="1" dirty="0"/>
              <a:t>STRYCHNOS </a:t>
            </a:r>
            <a:endParaRPr lang="en-US" dirty="0"/>
          </a:p>
          <a:p>
            <a:r>
              <a:rPr lang="en-US" dirty="0" smtClean="0"/>
              <a:t>SPECIES</a:t>
            </a:r>
            <a:r>
              <a:rPr lang="en-US" dirty="0"/>
              <a:t>: </a:t>
            </a:r>
            <a:r>
              <a:rPr lang="en-US" i="1" dirty="0"/>
              <a:t>IGNATIA AMARA </a:t>
            </a:r>
            <a:endParaRPr lang="en-US" dirty="0"/>
          </a:p>
          <a:p>
            <a:r>
              <a:rPr lang="en-US" dirty="0" smtClean="0"/>
              <a:t>COMMON </a:t>
            </a:r>
            <a:r>
              <a:rPr lang="en-US" dirty="0"/>
              <a:t>NAME: </a:t>
            </a:r>
            <a:r>
              <a:rPr lang="en-US" i="1" dirty="0"/>
              <a:t>ST</a:t>
            </a:r>
            <a:r>
              <a:rPr lang="en-US" dirty="0"/>
              <a:t>. </a:t>
            </a:r>
            <a:r>
              <a:rPr lang="en-US" i="1" dirty="0"/>
              <a:t>IGNATIUS BEAN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447800"/>
            <a:ext cx="3581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07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IGNATIUS 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/>
              <a:t>St. Ignatius bean – bitter and poisonous seed of a pear shaped fruit </a:t>
            </a:r>
            <a:endParaRPr lang="en-US" dirty="0"/>
          </a:p>
          <a:p>
            <a:r>
              <a:rPr lang="en-US" i="1" dirty="0"/>
              <a:t>Habitat – Philippines </a:t>
            </a:r>
            <a:endParaRPr lang="en-US" dirty="0"/>
          </a:p>
          <a:p>
            <a:r>
              <a:rPr lang="en-US" i="1" dirty="0"/>
              <a:t>Action – counteract morbid states which are produced by occurrences that cause grief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73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Strychnos </a:t>
            </a:r>
            <a:r>
              <a:rPr lang="en-US" dirty="0" err="1" smtClean="0"/>
              <a:t>ignatia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/>
              <a:t>Strychnos ignatii </a:t>
            </a:r>
            <a:r>
              <a:rPr lang="en-US" dirty="0" smtClean="0"/>
              <a:t> </a:t>
            </a:r>
            <a:r>
              <a:rPr lang="en-US" dirty="0"/>
              <a:t>is a plant belonging to </a:t>
            </a:r>
            <a:r>
              <a:rPr lang="en-US" dirty="0" smtClean="0"/>
              <a:t>the Loganiaceae </a:t>
            </a:r>
            <a:r>
              <a:rPr lang="en-US" dirty="0"/>
              <a:t>family, native to South East Asia, with </a:t>
            </a:r>
            <a:r>
              <a:rPr lang="en-US" dirty="0" smtClean="0"/>
              <a:t>long branches </a:t>
            </a:r>
            <a:r>
              <a:rPr lang="en-US" dirty="0"/>
              <a:t>and pear shaped fruit that contain hard, 2.5 </a:t>
            </a:r>
            <a:r>
              <a:rPr lang="en-US" dirty="0" smtClean="0"/>
              <a:t>cm long </a:t>
            </a:r>
            <a:r>
              <a:rPr lang="en-US" dirty="0"/>
              <a:t>seeds that are odourless but bitter and very </a:t>
            </a:r>
            <a:r>
              <a:rPr lang="en-US" dirty="0" smtClean="0"/>
              <a:t>poisonous due </a:t>
            </a:r>
            <a:r>
              <a:rPr lang="en-US" dirty="0"/>
              <a:t>to a high strychnine content. Although it is best </a:t>
            </a:r>
            <a:r>
              <a:rPr lang="en-US" dirty="0" smtClean="0"/>
              <a:t>known as </a:t>
            </a:r>
            <a:r>
              <a:rPr lang="en-US" dirty="0"/>
              <a:t>a poison, small doses of strychnine were once used </a:t>
            </a:r>
            <a:r>
              <a:rPr lang="en-US" dirty="0" smtClean="0"/>
              <a:t>in medicine </a:t>
            </a:r>
            <a:r>
              <a:rPr lang="en-US" dirty="0"/>
              <a:t>as a stimulant, as a laxative, and as a </a:t>
            </a:r>
            <a:r>
              <a:rPr lang="en-US" dirty="0" smtClean="0"/>
              <a:t>treatment for </a:t>
            </a:r>
            <a:r>
              <a:rPr lang="en-US" dirty="0"/>
              <a:t>other stomach ailments</a:t>
            </a:r>
          </a:p>
        </p:txBody>
      </p:sp>
    </p:spTree>
    <p:extLst>
      <p:ext uri="{BB962C8B-B14F-4D97-AF65-F5344CB8AC3E}">
        <p14:creationId xmlns="" xmlns:p14="http://schemas.microsoft.com/office/powerpoint/2010/main" val="25420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/>
              <a:t>The Jesuits valued the seeds</a:t>
            </a:r>
          </a:p>
          <a:p>
            <a:r>
              <a:rPr lang="en-US" dirty="0"/>
              <a:t>as a remedy against cholera and named them Ignatius beans</a:t>
            </a:r>
          </a:p>
          <a:p>
            <a:r>
              <a:rPr lang="en-US" dirty="0"/>
              <a:t>after the Jesuit founder St Ignatius Loyola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Strychnine’s stimulant </a:t>
            </a:r>
            <a:r>
              <a:rPr lang="en-US" dirty="0"/>
              <a:t>effects also led to its use historically for </a:t>
            </a:r>
            <a:r>
              <a:rPr lang="en-US" dirty="0" smtClean="0"/>
              <a:t>enhancing performance </a:t>
            </a:r>
            <a:r>
              <a:rPr lang="en-US" dirty="0"/>
              <a:t>in sports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</a:t>
            </a:r>
            <a:r>
              <a:rPr lang="en-US" dirty="0"/>
              <a:t>use of strychnine in </a:t>
            </a:r>
            <a:r>
              <a:rPr lang="en-US" dirty="0" smtClean="0"/>
              <a:t>medicine was</a:t>
            </a:r>
            <a:r>
              <a:rPr lang="en-US" dirty="0"/>
              <a:t>, however, eventually abandoned due to its </a:t>
            </a:r>
            <a:r>
              <a:rPr lang="en-US" dirty="0" smtClean="0"/>
              <a:t>high toxicity </a:t>
            </a:r>
            <a:r>
              <a:rPr lang="en-US" dirty="0"/>
              <a:t>and tendency to cause convulsions.</a:t>
            </a:r>
          </a:p>
        </p:txBody>
      </p:sp>
    </p:spTree>
    <p:extLst>
      <p:ext uri="{BB962C8B-B14F-4D97-AF65-F5344CB8AC3E}">
        <p14:creationId xmlns="" xmlns:p14="http://schemas.microsoft.com/office/powerpoint/2010/main" val="42314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Intoxication due to </a:t>
            </a:r>
            <a:r>
              <a:rPr lang="en-US" dirty="0" err="1" smtClean="0"/>
              <a:t>St.Ignatius</a:t>
            </a:r>
            <a:r>
              <a:rPr lang="en-US" dirty="0" smtClean="0"/>
              <a:t> bean causes tetanus type of excitation of medullary </a:t>
            </a:r>
            <a:r>
              <a:rPr lang="en-US" dirty="0" err="1" smtClean="0"/>
              <a:t>centres</a:t>
            </a:r>
            <a:r>
              <a:rPr lang="en-US" dirty="0" smtClean="0"/>
              <a:t> with violent spasms and convulsions followed by muscular paralysis and death.</a:t>
            </a:r>
          </a:p>
          <a:p>
            <a:r>
              <a:rPr lang="en-US" dirty="0" smtClean="0"/>
              <a:t>The affinity of the CNS induces a state of hypersensitivity ---MENTAL AND PHYSICAL</a:t>
            </a:r>
          </a:p>
          <a:p>
            <a:r>
              <a:rPr lang="en-US" dirty="0" smtClean="0"/>
              <a:t>General </a:t>
            </a:r>
            <a:r>
              <a:rPr lang="en-US" dirty="0" err="1" smtClean="0"/>
              <a:t>inco</a:t>
            </a:r>
            <a:r>
              <a:rPr lang="en-US" dirty="0" smtClean="0"/>
              <a:t>-ordination of various organic functions.</a:t>
            </a:r>
          </a:p>
          <a:p>
            <a:r>
              <a:rPr lang="en-US" dirty="0" smtClean="0"/>
              <a:t>Severe </a:t>
            </a:r>
            <a:r>
              <a:rPr lang="en-US" dirty="0" err="1" smtClean="0"/>
              <a:t>dyspnoea</a:t>
            </a:r>
            <a:r>
              <a:rPr lang="en-US" dirty="0" smtClean="0"/>
              <a:t> and a feeling of anxiety </a:t>
            </a:r>
            <a:r>
              <a:rPr lang="en-US" dirty="0" err="1" smtClean="0"/>
              <a:t>preceeds</a:t>
            </a:r>
            <a:r>
              <a:rPr lang="en-US" dirty="0" smtClean="0"/>
              <a:t> the tetanic spasms.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52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MAIN ALKALOID -----STRYCHININE</a:t>
            </a:r>
          </a:p>
          <a:p>
            <a:r>
              <a:rPr lang="en-US" dirty="0" smtClean="0"/>
              <a:t>IT AFFECTS THE INHIBITORY ACTION OF GLYCINE AS WELL AS GABA AND EXCITATORY ACTION OF GLUTAMATE AND ACETYL CHOLINE.</a:t>
            </a:r>
          </a:p>
          <a:p>
            <a:r>
              <a:rPr lang="en-US" dirty="0" smtClean="0"/>
              <a:t>GABA HAS BOTH INHIBITORY AND EXCITATORY POWER.</a:t>
            </a:r>
          </a:p>
          <a:p>
            <a:r>
              <a:rPr lang="en-US" dirty="0" smtClean="0"/>
              <a:t>IGNATIA AFFECTS BOTH SENSORY AND MOTOR NEURONS AND EXCITES AS WELL AS INHIBITS FUNCTION.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41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342263">
            <a:off x="4684899" y="1769220"/>
            <a:ext cx="4214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MOTOR FUNCTION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440978">
            <a:off x="87979" y="5240474"/>
            <a:ext cx="4622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SENSORY FUNCTION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935</Words>
  <Application>Microsoft Office PowerPoint</Application>
  <PresentationFormat>On-screen Show (4:3)</PresentationFormat>
  <Paragraphs>193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IGNATIA AMARA</vt:lpstr>
      <vt:lpstr>Slide 2</vt:lpstr>
      <vt:lpstr>SCIENTIFIC CLASSIFICATION  </vt:lpstr>
      <vt:lpstr>IGNATIUS BEAN</vt:lpstr>
      <vt:lpstr>Strychnos ignatia</vt:lpstr>
      <vt:lpstr>Slide 6</vt:lpstr>
      <vt:lpstr>PHARMACOLOGY</vt:lpstr>
      <vt:lpstr>Slide 8</vt:lpstr>
      <vt:lpstr>Slide 9</vt:lpstr>
      <vt:lpstr>GRIEF---DEEP SIGHING?</vt:lpstr>
      <vt:lpstr>Slide 11</vt:lpstr>
      <vt:lpstr>Slide 12</vt:lpstr>
      <vt:lpstr>Appearance</vt:lpstr>
      <vt:lpstr>Guiding symptoms</vt:lpstr>
      <vt:lpstr>Slide 15</vt:lpstr>
      <vt:lpstr>AILMENTS FROM</vt:lpstr>
      <vt:lpstr>EXPRESSIONS: </vt:lpstr>
      <vt:lpstr>SOMATIZATION</vt:lpstr>
      <vt:lpstr>Slide 19</vt:lpstr>
      <vt:lpstr>Slide 20</vt:lpstr>
      <vt:lpstr>Bitterness and Masculinisation</vt:lpstr>
      <vt:lpstr>Those ignatia who have had hard lives  </vt:lpstr>
      <vt:lpstr>Unrequited Love  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</dc:creator>
  <cp:lastModifiedBy>New</cp:lastModifiedBy>
  <cp:revision>29</cp:revision>
  <dcterms:created xsi:type="dcterms:W3CDTF">2014-12-13T16:50:05Z</dcterms:created>
  <dcterms:modified xsi:type="dcterms:W3CDTF">2019-08-13T05:11:21Z</dcterms:modified>
</cp:coreProperties>
</file>